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Proxima Nova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ProximaNova-bold.fntdata"/><Relationship Id="rId41" Type="http://schemas.openxmlformats.org/officeDocument/2006/relationships/font" Target="fonts/ProximaNova-regular.fntdata"/><Relationship Id="rId22" Type="http://schemas.openxmlformats.org/officeDocument/2006/relationships/slide" Target="slides/slide17.xml"/><Relationship Id="rId44" Type="http://schemas.openxmlformats.org/officeDocument/2006/relationships/font" Target="fonts/ProximaNova-boldItalic.fntdata"/><Relationship Id="rId21" Type="http://schemas.openxmlformats.org/officeDocument/2006/relationships/slide" Target="slides/slide16.xml"/><Relationship Id="rId43" Type="http://schemas.openxmlformats.org/officeDocument/2006/relationships/font" Target="fonts/ProximaNova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42.gif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gif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5ccdf141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5ccdf141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5ccdf1411_0_3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5ccdf1411_0_3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5ccdf1411_0_3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5ccdf1411_0_3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5ccdf1411_0_19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a5ccdf1411_0_1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5ccdf1411_0_3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5ccdf1411_0_3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5d5b57bb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5d5b57bb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a5d5b57bb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a5d5b57bb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861afceb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861afceb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8670b066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8670b066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7861afceb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7861afceb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8670b066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8670b066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a5ccdf1411_0_3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a5ccdf1411_0_3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5ccdf1411_0_3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a5ccdf1411_0_3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5ccdf1411_0_3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a5ccdf1411_0_3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861afd554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861afd554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7861afd02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7861afd02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5ccdf1411_0_3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a5ccdf1411_0_3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a5ccdf1411_0_3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a5ccdf1411_0_3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7861afd554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7861afd55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7cd8dfb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a7cd8dfb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a7cd8dfb78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a7cd8dfb7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5ccdf1411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5ccdf1411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a7cd8dfb7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a7cd8dfb7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a7cd8dfb7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a7cd8dfb7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a7cd8dfb7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a7cd8dfb7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b1a515513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b1a515513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a7cd8dfb7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a7cd8dfb7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a7cd8dfb7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a7cd8dfb7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5ccdf1411_0_5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5ccdf1411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5ccdf1411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5ccdf1411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5ccdf1411_0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5ccdf1411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5ccdf1411_0_19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5ccdf1411_0_19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+"/>
            </a:pPr>
            <a:r>
              <a:rPr lang="it"/>
              <a:t>difficoltà lunghezza, powerbank e batteria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5ccdf1411_0_19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5ccdf1411_0_19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8670b066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8670b066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  <a:defRPr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21.png"/><Relationship Id="rId7" Type="http://schemas.openxmlformats.org/officeDocument/2006/relationships/image" Target="../media/image2.png"/><Relationship Id="rId8" Type="http://schemas.openxmlformats.org/officeDocument/2006/relationships/slide" Target="/ppt/slides/slide29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0.png"/><Relationship Id="rId6" Type="http://schemas.openxmlformats.org/officeDocument/2006/relationships/image" Target="../media/image27.png"/><Relationship Id="rId7" Type="http://schemas.openxmlformats.org/officeDocument/2006/relationships/image" Target="../media/image5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31.png"/><Relationship Id="rId5" Type="http://schemas.openxmlformats.org/officeDocument/2006/relationships/image" Target="../media/image28.png"/><Relationship Id="rId6" Type="http://schemas.openxmlformats.org/officeDocument/2006/relationships/image" Target="../media/image33.png"/><Relationship Id="rId7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Relationship Id="rId4" Type="http://schemas.openxmlformats.org/officeDocument/2006/relationships/image" Target="../media/image37.png"/><Relationship Id="rId5" Type="http://schemas.openxmlformats.org/officeDocument/2006/relationships/image" Target="../media/image30.png"/><Relationship Id="rId6" Type="http://schemas.openxmlformats.org/officeDocument/2006/relationships/image" Target="../media/image43.png"/><Relationship Id="rId7" Type="http://schemas.openxmlformats.org/officeDocument/2006/relationships/image" Target="../media/image4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Relationship Id="rId4" Type="http://schemas.openxmlformats.org/officeDocument/2006/relationships/image" Target="../media/image36.png"/><Relationship Id="rId5" Type="http://schemas.openxmlformats.org/officeDocument/2006/relationships/image" Target="../media/image34.png"/><Relationship Id="rId6" Type="http://schemas.openxmlformats.org/officeDocument/2006/relationships/image" Target="../media/image39.png"/><Relationship Id="rId7" Type="http://schemas.openxmlformats.org/officeDocument/2006/relationships/slide" Target="/ppt/slides/slide30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0.gif"/><Relationship Id="rId4" Type="http://schemas.openxmlformats.org/officeDocument/2006/relationships/image" Target="../media/image4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2.gif"/><Relationship Id="rId4" Type="http://schemas.openxmlformats.org/officeDocument/2006/relationships/image" Target="../media/image38.png"/><Relationship Id="rId5" Type="http://schemas.openxmlformats.org/officeDocument/2006/relationships/image" Target="../media/image47.png"/><Relationship Id="rId6" Type="http://schemas.openxmlformats.org/officeDocument/2006/relationships/image" Target="../media/image85.png"/><Relationship Id="rId7" Type="http://schemas.openxmlformats.org/officeDocument/2006/relationships/slide" Target="/ppt/slides/slide31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6.png"/><Relationship Id="rId4" Type="http://schemas.openxmlformats.org/officeDocument/2006/relationships/image" Target="../media/image49.png"/><Relationship Id="rId5" Type="http://schemas.openxmlformats.org/officeDocument/2006/relationships/image" Target="../media/image50.png"/><Relationship Id="rId6" Type="http://schemas.openxmlformats.org/officeDocument/2006/relationships/image" Target="../media/image4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1.png"/><Relationship Id="rId4" Type="http://schemas.openxmlformats.org/officeDocument/2006/relationships/image" Target="../media/image44.jpg"/><Relationship Id="rId5" Type="http://schemas.openxmlformats.org/officeDocument/2006/relationships/slide" Target="/ppt/slides/slide3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8.png"/><Relationship Id="rId4" Type="http://schemas.openxmlformats.org/officeDocument/2006/relationships/image" Target="../media/image48.png"/><Relationship Id="rId5" Type="http://schemas.openxmlformats.org/officeDocument/2006/relationships/image" Target="../media/image6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1.gif"/><Relationship Id="rId4" Type="http://schemas.openxmlformats.org/officeDocument/2006/relationships/image" Target="../media/image53.png"/><Relationship Id="rId5" Type="http://schemas.openxmlformats.org/officeDocument/2006/relationships/slide" Target="/ppt/slides/slide33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4.png"/><Relationship Id="rId4" Type="http://schemas.openxmlformats.org/officeDocument/2006/relationships/image" Target="../media/image62.png"/><Relationship Id="rId5" Type="http://schemas.openxmlformats.org/officeDocument/2006/relationships/image" Target="../media/image65.png"/><Relationship Id="rId6" Type="http://schemas.openxmlformats.org/officeDocument/2006/relationships/image" Target="../media/image67.png"/><Relationship Id="rId7" Type="http://schemas.openxmlformats.org/officeDocument/2006/relationships/slide" Target="/ppt/slides/slide34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9.png"/><Relationship Id="rId4" Type="http://schemas.openxmlformats.org/officeDocument/2006/relationships/image" Target="../media/image61.png"/><Relationship Id="rId5" Type="http://schemas.openxmlformats.org/officeDocument/2006/relationships/image" Target="../media/image56.png"/><Relationship Id="rId6" Type="http://schemas.openxmlformats.org/officeDocument/2006/relationships/image" Target="../media/image57.png"/><Relationship Id="rId7" Type="http://schemas.openxmlformats.org/officeDocument/2006/relationships/slide" Target="/ppt/slides/slide1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gif"/><Relationship Id="rId4" Type="http://schemas.openxmlformats.org/officeDocument/2006/relationships/image" Target="../media/image35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8.png"/><Relationship Id="rId4" Type="http://schemas.openxmlformats.org/officeDocument/2006/relationships/image" Target="../media/image55.png"/><Relationship Id="rId5" Type="http://schemas.openxmlformats.org/officeDocument/2006/relationships/slide" Target="/ppt/slides/slide18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6.png"/><Relationship Id="rId4" Type="http://schemas.openxmlformats.org/officeDocument/2006/relationships/image" Target="../media/image70.png"/><Relationship Id="rId5" Type="http://schemas.openxmlformats.org/officeDocument/2006/relationships/image" Target="../media/image68.png"/><Relationship Id="rId6" Type="http://schemas.openxmlformats.org/officeDocument/2006/relationships/image" Target="../media/image69.png"/><Relationship Id="rId7" Type="http://schemas.openxmlformats.org/officeDocument/2006/relationships/slide" Target="/ppt/slides/slide20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4.png"/><Relationship Id="rId4" Type="http://schemas.openxmlformats.org/officeDocument/2006/relationships/image" Target="../media/image63.png"/><Relationship Id="rId9" Type="http://schemas.openxmlformats.org/officeDocument/2006/relationships/slide" Target="/ppt/slides/slide22.xml"/><Relationship Id="rId5" Type="http://schemas.openxmlformats.org/officeDocument/2006/relationships/image" Target="../media/image73.png"/><Relationship Id="rId6" Type="http://schemas.openxmlformats.org/officeDocument/2006/relationships/image" Target="../media/image76.png"/><Relationship Id="rId7" Type="http://schemas.openxmlformats.org/officeDocument/2006/relationships/image" Target="../media/image72.png"/><Relationship Id="rId8" Type="http://schemas.openxmlformats.org/officeDocument/2006/relationships/image" Target="../media/image7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slide" Target="/ppt/slides/slide24.xml"/><Relationship Id="rId4" Type="http://schemas.openxmlformats.org/officeDocument/2006/relationships/image" Target="../media/image8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74.png"/><Relationship Id="rId4" Type="http://schemas.openxmlformats.org/officeDocument/2006/relationships/image" Target="../media/image7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9.png"/><Relationship Id="rId4" Type="http://schemas.openxmlformats.org/officeDocument/2006/relationships/image" Target="../media/image82.png"/><Relationship Id="rId5" Type="http://schemas.openxmlformats.org/officeDocument/2006/relationships/image" Target="../media/image80.png"/><Relationship Id="rId6" Type="http://schemas.openxmlformats.org/officeDocument/2006/relationships/image" Target="../media/image83.png"/><Relationship Id="rId7" Type="http://schemas.openxmlformats.org/officeDocument/2006/relationships/slide" Target="/ppt/slides/slide2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5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Laboratorio di Automatica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Evaluator Intel RealSense T265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it"/>
              <a:t>Lorenzo De Luca, Francesco Gradi </a:t>
            </a:r>
            <a:r>
              <a:rPr lang="it"/>
              <a:t>e </a:t>
            </a:r>
            <a:r>
              <a:rPr i="1" lang="it"/>
              <a:t>Federico Màlato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Analisi dei Dati: Visualizzazione della Traiettoria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Due tipi di visualizzazione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Visualizzazione nello spazio 3D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Visualizzazione 2D lungo i piani cartesiani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2"/>
          <p:cNvSpPr txBox="1"/>
          <p:nvPr/>
        </p:nvSpPr>
        <p:spPr>
          <a:xfrm>
            <a:off x="1350200" y="4542500"/>
            <a:ext cx="18918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Proxima Nova"/>
                <a:ea typeface="Proxima Nova"/>
                <a:cs typeface="Proxima Nova"/>
                <a:sym typeface="Proxima Nova"/>
              </a:rPr>
              <a:t>Traiettoria semplice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2" name="Google Shape;132;p22"/>
          <p:cNvSpPr txBox="1"/>
          <p:nvPr/>
        </p:nvSpPr>
        <p:spPr>
          <a:xfrm>
            <a:off x="4478775" y="4542500"/>
            <a:ext cx="39768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Proxima Nova"/>
                <a:ea typeface="Proxima Nova"/>
                <a:cs typeface="Proxima Nova"/>
                <a:sym typeface="Proxima Nova"/>
              </a:rPr>
              <a:t>Con heatmap delle velocità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412" y="2226650"/>
            <a:ext cx="2487526" cy="240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2324" y="2226638"/>
            <a:ext cx="2487550" cy="2409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Analisi dei Dati: Velocità e Accelerazione</a:t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542350"/>
            <a:ext cx="4161600" cy="23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it" sz="1600"/>
              <a:t>Plotting dei grafici spazio/tempo, velocit</a:t>
            </a:r>
            <a:r>
              <a:rPr lang="it" sz="1600">
                <a:solidFill>
                  <a:srgbClr val="000000"/>
                </a:solidFill>
              </a:rPr>
              <a:t>à</a:t>
            </a:r>
            <a:r>
              <a:rPr lang="it" sz="1600"/>
              <a:t>/tempo e accelerazione/tempo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it" sz="1600"/>
              <a:t>Tempo: </a:t>
            </a:r>
            <a:r>
              <a:rPr b="1" lang="it" sz="1600"/>
              <a:t>quantizzato</a:t>
            </a:r>
            <a:r>
              <a:rPr lang="it" sz="1600"/>
              <a:t> (1s = 200 frames)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it" sz="1600"/>
              <a:t>Raffronto</a:t>
            </a:r>
            <a:r>
              <a:rPr lang="it" sz="1600"/>
              <a:t> dei dati con dati ricevuti da GPS Garmin</a:t>
            </a:r>
            <a:endParaRPr sz="1600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0325" y="1210863"/>
            <a:ext cx="4260299" cy="2822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3"/>
          <p:cNvPicPr preferRelativeResize="0"/>
          <p:nvPr/>
        </p:nvPicPr>
        <p:blipFill rotWithShape="1">
          <a:blip r:embed="rId4">
            <a:alphaModFix/>
          </a:blip>
          <a:srcRect b="2660" l="0" r="0" t="2660"/>
          <a:stretch/>
        </p:blipFill>
        <p:spPr>
          <a:xfrm>
            <a:off x="6868075" y="2702824"/>
            <a:ext cx="1655375" cy="1455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Analisi dei Dati: Plotting Angoli di Rotazione</a:t>
            </a:r>
            <a:endParaRPr/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271775" y="1056650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Grafici delle rotazioni lungo gli assi nel tempo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Rappresentazione originale in quaternioni</a:t>
            </a:r>
            <a:endParaRPr sz="1400"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7950" y="1017725"/>
            <a:ext cx="3682368" cy="397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500" y="1664700"/>
            <a:ext cx="3796700" cy="81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537" y="2571750"/>
            <a:ext cx="3432775" cy="242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Analisi dei Dati: Statistiche sulla Confidenza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11700" y="1160450"/>
            <a:ext cx="4260300" cy="18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it" sz="1600"/>
              <a:t>Quattro livelli di confidenza: </a:t>
            </a:r>
            <a:r>
              <a:rPr b="1" lang="it" sz="1600">
                <a:solidFill>
                  <a:srgbClr val="000000"/>
                </a:solidFill>
              </a:rPr>
              <a:t>Failed</a:t>
            </a:r>
            <a:r>
              <a:rPr lang="it" sz="1600"/>
              <a:t>, </a:t>
            </a:r>
            <a:r>
              <a:rPr b="1" lang="it" sz="1600"/>
              <a:t>Low</a:t>
            </a:r>
            <a:r>
              <a:rPr lang="it" sz="1600"/>
              <a:t>, </a:t>
            </a:r>
            <a:r>
              <a:rPr b="1" lang="it" sz="1600"/>
              <a:t>Medium</a:t>
            </a:r>
            <a:r>
              <a:rPr lang="it" sz="1600"/>
              <a:t>, </a:t>
            </a:r>
            <a:r>
              <a:rPr b="1" lang="it" sz="1600"/>
              <a:t>High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it" sz="1600"/>
              <a:t>Analisi tramite plotting dell’istogramma dei confidence scores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it" sz="1600"/>
              <a:t>Miglior confidenza con stabilizzazione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5"/>
          <p:cNvPicPr preferRelativeResize="0"/>
          <p:nvPr/>
        </p:nvPicPr>
        <p:blipFill rotWithShape="1">
          <a:blip r:embed="rId3">
            <a:alphaModFix/>
          </a:blip>
          <a:srcRect b="0" l="0" r="0" t="6585"/>
          <a:stretch/>
        </p:blipFill>
        <p:spPr>
          <a:xfrm>
            <a:off x="2155001" y="2620476"/>
            <a:ext cx="4834005" cy="225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5"/>
          <p:cNvSpPr txBox="1"/>
          <p:nvPr/>
        </p:nvSpPr>
        <p:spPr>
          <a:xfrm>
            <a:off x="4572000" y="1160450"/>
            <a:ext cx="4344300" cy="13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</a:pPr>
            <a:r>
              <a:rPr lang="it"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Miglior inquadramento delle potenzialità della camera</a:t>
            </a:r>
            <a:endParaRPr sz="1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</a:pPr>
            <a:r>
              <a:rPr lang="it"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Anche risultati bassi possono dare informazioni</a:t>
            </a:r>
            <a:endParaRPr sz="1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Corto Raggio </a:t>
            </a:r>
            <a:r>
              <a:rPr lang="it" sz="2000"/>
              <a:t>(full_indoor)</a:t>
            </a:r>
            <a:endParaRPr sz="2000"/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577150" y="1075875"/>
            <a:ext cx="8520600" cy="14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Ambiente con </a:t>
            </a:r>
            <a:r>
              <a:rPr b="1" lang="it" sz="1400"/>
              <a:t>pochi riferimenti</a:t>
            </a:r>
            <a:r>
              <a:rPr lang="it" sz="1400"/>
              <a:t> e molto </a:t>
            </a:r>
            <a:r>
              <a:rPr b="1" lang="it" sz="1400"/>
              <a:t>vicini</a:t>
            </a:r>
            <a:endParaRPr b="1"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Performance instabili, ripetere esperimenti non porta allo stesso risultato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Periodo di stabilizzazione inefficace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Livelli di confidenza: </a:t>
            </a:r>
            <a:r>
              <a:rPr i="1" lang="it" sz="1400"/>
              <a:t>‘medio’</a:t>
            </a:r>
            <a:endParaRPr i="1" sz="1400"/>
          </a:p>
        </p:txBody>
      </p:sp>
      <p:pic>
        <p:nvPicPr>
          <p:cNvPr id="166" name="Google Shape;166;p26"/>
          <p:cNvPicPr preferRelativeResize="0"/>
          <p:nvPr/>
        </p:nvPicPr>
        <p:blipFill rotWithShape="1">
          <a:blip r:embed="rId3">
            <a:alphaModFix/>
          </a:blip>
          <a:srcRect b="1390" l="0" r="0" t="1399"/>
          <a:stretch/>
        </p:blipFill>
        <p:spPr>
          <a:xfrm>
            <a:off x="1066825" y="2484975"/>
            <a:ext cx="2417474" cy="23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 rotWithShape="1">
          <a:blip r:embed="rId4">
            <a:alphaModFix/>
          </a:blip>
          <a:srcRect b="0" l="4627" r="4627" t="0"/>
          <a:stretch/>
        </p:blipFill>
        <p:spPr>
          <a:xfrm>
            <a:off x="7798900" y="2131950"/>
            <a:ext cx="380925" cy="265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6475" y="595336"/>
            <a:ext cx="1425825" cy="1342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4025" y="2424075"/>
            <a:ext cx="2615150" cy="249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400000">
            <a:off x="7428686" y="479475"/>
            <a:ext cx="1381402" cy="153454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>
            <a:hlinkClick action="ppaction://hlinksldjump" r:id="rId8"/>
          </p:cNvPr>
          <p:cNvSpPr/>
          <p:nvPr/>
        </p:nvSpPr>
        <p:spPr>
          <a:xfrm>
            <a:off x="8344200" y="4359200"/>
            <a:ext cx="454800" cy="34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6"/>
          <p:cNvSpPr txBox="1"/>
          <p:nvPr/>
        </p:nvSpPr>
        <p:spPr>
          <a:xfrm>
            <a:off x="7999200" y="4728550"/>
            <a:ext cx="1144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Proxima Nova"/>
                <a:ea typeface="Proxima Nova"/>
                <a:cs typeface="Proxima Nova"/>
                <a:sym typeface="Proxima Nova"/>
              </a:rPr>
              <a:t>Approfondimenti...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Corto Raggio </a:t>
            </a:r>
            <a:r>
              <a:rPr lang="it" sz="2000"/>
              <a:t>(full_outdoor)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577175" y="1061250"/>
            <a:ext cx="8520600" cy="15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Ambiente con </a:t>
            </a:r>
            <a:r>
              <a:rPr b="1" lang="it" sz="1400"/>
              <a:t>pochi riferimenti</a:t>
            </a:r>
            <a:r>
              <a:rPr lang="it" sz="1400"/>
              <a:t>, ma </a:t>
            </a:r>
            <a:r>
              <a:rPr b="1" lang="it" sz="1400"/>
              <a:t>lontani </a:t>
            </a:r>
            <a:r>
              <a:rPr lang="it" sz="1400"/>
              <a:t>fino a 4 m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Performance stabili e misure più realistiche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Periodo di stabilizzazione efficace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Livelli di confidenza: </a:t>
            </a:r>
            <a:r>
              <a:rPr i="1" lang="it" sz="1400"/>
              <a:t>‘medio-alto’</a:t>
            </a:r>
            <a:endParaRPr/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7925" y="768825"/>
            <a:ext cx="1462626" cy="133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4266575" y="2478528"/>
            <a:ext cx="2497726" cy="2350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 rotWithShape="1">
          <a:blip r:embed="rId5">
            <a:alphaModFix/>
          </a:blip>
          <a:srcRect b="0" l="2498" r="2507" t="0"/>
          <a:stretch/>
        </p:blipFill>
        <p:spPr>
          <a:xfrm>
            <a:off x="7818600" y="2198425"/>
            <a:ext cx="388900" cy="2630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19325" y="2478525"/>
            <a:ext cx="2497725" cy="237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32296" y="768825"/>
            <a:ext cx="2553879" cy="1331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title"/>
          </p:nvPr>
        </p:nvSpPr>
        <p:spPr>
          <a:xfrm>
            <a:off x="311700" y="445025"/>
            <a:ext cx="83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Corto Raggio </a:t>
            </a:r>
            <a:r>
              <a:rPr lang="it" sz="2000"/>
              <a:t>(full_indoor_bigger_room)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8"/>
          <p:cNvSpPr txBox="1"/>
          <p:nvPr>
            <p:ph idx="1" type="body"/>
          </p:nvPr>
        </p:nvSpPr>
        <p:spPr>
          <a:xfrm>
            <a:off x="577175" y="1061250"/>
            <a:ext cx="8520600" cy="15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Ambiente con </a:t>
            </a:r>
            <a:r>
              <a:rPr b="1" lang="it" sz="1400"/>
              <a:t>riferimenti diversificati</a:t>
            </a:r>
            <a:r>
              <a:rPr lang="it" sz="1400"/>
              <a:t> e </a:t>
            </a:r>
            <a:r>
              <a:rPr b="1" lang="it" sz="1400"/>
              <a:t>distanti 1.5 m</a:t>
            </a:r>
            <a:endParaRPr b="1"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Performance stabili e misure molto realistiche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Periodo di stabilizzazione molto efficace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Livelli di confidenza: </a:t>
            </a:r>
            <a:r>
              <a:rPr i="1" lang="it" sz="1400"/>
              <a:t>‘alto’</a:t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2758" l="0" r="0" t="2768"/>
          <a:stretch/>
        </p:blipFill>
        <p:spPr>
          <a:xfrm>
            <a:off x="4266575" y="2469253"/>
            <a:ext cx="2497726" cy="2350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8"/>
          <p:cNvPicPr preferRelativeResize="0"/>
          <p:nvPr/>
        </p:nvPicPr>
        <p:blipFill rotWithShape="1">
          <a:blip r:embed="rId4">
            <a:alphaModFix/>
          </a:blip>
          <a:srcRect b="0" l="10771" r="10779" t="0"/>
          <a:stretch/>
        </p:blipFill>
        <p:spPr>
          <a:xfrm>
            <a:off x="7818600" y="2198425"/>
            <a:ext cx="388900" cy="263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8"/>
          <p:cNvPicPr preferRelativeResize="0"/>
          <p:nvPr/>
        </p:nvPicPr>
        <p:blipFill rotWithShape="1">
          <a:blip r:embed="rId5">
            <a:alphaModFix/>
          </a:blip>
          <a:srcRect b="19" l="0" r="0" t="19"/>
          <a:stretch/>
        </p:blipFill>
        <p:spPr>
          <a:xfrm>
            <a:off x="1152525" y="2478525"/>
            <a:ext cx="2351291" cy="2331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34125" y="773375"/>
            <a:ext cx="1390474" cy="12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27600" y="576225"/>
            <a:ext cx="1763424" cy="1483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Corto Raggio </a:t>
            </a:r>
            <a:r>
              <a:rPr lang="it" sz="2000"/>
              <a:t>(fisheye_covered)</a:t>
            </a:r>
            <a:endParaRPr sz="2000"/>
          </a:p>
        </p:txBody>
      </p:sp>
      <p:sp>
        <p:nvSpPr>
          <p:cNvPr id="200" name="Google Shape;200;p29"/>
          <p:cNvSpPr txBox="1"/>
          <p:nvPr>
            <p:ph idx="1" type="body"/>
          </p:nvPr>
        </p:nvSpPr>
        <p:spPr>
          <a:xfrm>
            <a:off x="268475" y="1221625"/>
            <a:ext cx="8520600" cy="16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it" sz="1600">
                <a:solidFill>
                  <a:srgbClr val="000000"/>
                </a:solidFill>
              </a:rPr>
              <a:t>Visione di una </a:t>
            </a:r>
            <a:r>
              <a:rPr b="1" lang="it" sz="1600">
                <a:solidFill>
                  <a:srgbClr val="000000"/>
                </a:solidFill>
              </a:rPr>
              <a:t>singola camera</a:t>
            </a:r>
            <a:r>
              <a:rPr lang="it" sz="1600">
                <a:solidFill>
                  <a:srgbClr val="000000"/>
                </a:solidFill>
              </a:rPr>
              <a:t>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it" sz="1600">
                <a:solidFill>
                  <a:srgbClr val="000000"/>
                </a:solidFill>
              </a:rPr>
              <a:t>Poche differenze: perdita della traiettoria rettilinea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it" sz="1600">
                <a:solidFill>
                  <a:srgbClr val="000000"/>
                </a:solidFill>
              </a:rPr>
              <a:t>Livelli di confidenza: </a:t>
            </a:r>
            <a:r>
              <a:rPr i="1" lang="it" sz="1600">
                <a:solidFill>
                  <a:srgbClr val="000000"/>
                </a:solidFill>
              </a:rPr>
              <a:t>‘medio’</a:t>
            </a:r>
            <a:endParaRPr i="1" sz="1600">
              <a:solidFill>
                <a:srgbClr val="000000"/>
              </a:solidFill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it" sz="1600">
                <a:solidFill>
                  <a:srgbClr val="000000"/>
                </a:solidFill>
              </a:rPr>
              <a:t>Rilevamento con entrambe le fisheye coperte → nessun dato in output</a:t>
            </a:r>
            <a:endParaRPr sz="1600">
              <a:solidFill>
                <a:srgbClr val="000000"/>
              </a:solidFill>
            </a:endParaRPr>
          </a:p>
        </p:txBody>
      </p:sp>
      <p:pic>
        <p:nvPicPr>
          <p:cNvPr id="201" name="Google Shape;2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100" y="4064550"/>
            <a:ext cx="3832980" cy="73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1450" y="921876"/>
            <a:ext cx="2924274" cy="136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1425" y="4144700"/>
            <a:ext cx="408914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>
            <a:off x="6458437" y="1613151"/>
            <a:ext cx="1042575" cy="353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400000">
            <a:off x="2029576" y="1617474"/>
            <a:ext cx="1063525" cy="352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Corto Raggio </a:t>
            </a:r>
            <a:r>
              <a:rPr lang="it" sz="2000"/>
              <a:t>(blank_wall)</a:t>
            </a:r>
            <a:endParaRPr sz="2000"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389650" y="1167100"/>
            <a:ext cx="79686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Scenario senza riferimenti: </a:t>
            </a:r>
            <a:r>
              <a:rPr b="1" lang="it" sz="1400"/>
              <a:t>muro bianco</a:t>
            </a:r>
            <a:endParaRPr b="1"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it" sz="1400"/>
              <a:t>Percorso rettilineo</a:t>
            </a:r>
            <a:r>
              <a:rPr lang="it" sz="1400"/>
              <a:t> (circa 2.5 m) verso il muro e verso degli scaffali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Precisione su muro </a:t>
            </a:r>
            <a:r>
              <a:rPr b="1" lang="it" sz="1400"/>
              <a:t>&lt;&lt; </a:t>
            </a:r>
            <a:r>
              <a:rPr lang="it" sz="1400"/>
              <a:t>Precisione con scaffale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12" name="Google Shape;21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575" y="2264600"/>
            <a:ext cx="3270126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2350" y="2388852"/>
            <a:ext cx="3197500" cy="819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0"/>
          <p:cNvPicPr preferRelativeResize="0"/>
          <p:nvPr/>
        </p:nvPicPr>
        <p:blipFill rotWithShape="1">
          <a:blip r:embed="rId5">
            <a:alphaModFix/>
          </a:blip>
          <a:srcRect b="0" l="0" r="0" t="6006"/>
          <a:stretch/>
        </p:blipFill>
        <p:spPr>
          <a:xfrm>
            <a:off x="4990200" y="3121725"/>
            <a:ext cx="3197500" cy="1502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0"/>
          <p:cNvPicPr preferRelativeResize="0"/>
          <p:nvPr/>
        </p:nvPicPr>
        <p:blipFill rotWithShape="1">
          <a:blip r:embed="rId6">
            <a:alphaModFix/>
          </a:blip>
          <a:srcRect b="0" l="0" r="0" t="5731"/>
          <a:stretch/>
        </p:blipFill>
        <p:spPr>
          <a:xfrm>
            <a:off x="1155925" y="3117275"/>
            <a:ext cx="3197500" cy="15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0"/>
          <p:cNvSpPr txBox="1"/>
          <p:nvPr/>
        </p:nvSpPr>
        <p:spPr>
          <a:xfrm>
            <a:off x="2304200" y="4624425"/>
            <a:ext cx="7938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oxima Nova"/>
                <a:ea typeface="Proxima Nova"/>
                <a:cs typeface="Proxima Nova"/>
                <a:sym typeface="Proxima Nova"/>
              </a:rPr>
              <a:t>Scaffali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7" name="Google Shape;217;p30"/>
          <p:cNvSpPr txBox="1"/>
          <p:nvPr/>
        </p:nvSpPr>
        <p:spPr>
          <a:xfrm>
            <a:off x="6192050" y="4624425"/>
            <a:ext cx="793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oxima Nova"/>
                <a:ea typeface="Proxima Nova"/>
                <a:cs typeface="Proxima Nova"/>
                <a:sym typeface="Proxima Nova"/>
              </a:rPr>
              <a:t>Muro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8" name="Google Shape;218;p30">
            <a:hlinkClick action="ppaction://hlinksldjump" r:id="rId7"/>
          </p:cNvPr>
          <p:cNvSpPr/>
          <p:nvPr/>
        </p:nvSpPr>
        <p:spPr>
          <a:xfrm>
            <a:off x="8344200" y="4359200"/>
            <a:ext cx="454800" cy="34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0"/>
          <p:cNvSpPr txBox="1"/>
          <p:nvPr/>
        </p:nvSpPr>
        <p:spPr>
          <a:xfrm>
            <a:off x="7999200" y="4728550"/>
            <a:ext cx="1144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Proxima Nova"/>
                <a:ea typeface="Proxima Nova"/>
                <a:cs typeface="Proxima Nova"/>
                <a:sym typeface="Proxima Nova"/>
              </a:rPr>
              <a:t>Approfondimenti...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Corto Raggio </a:t>
            </a:r>
            <a:r>
              <a:rPr lang="it" sz="2000"/>
              <a:t>(shaking)</a:t>
            </a:r>
            <a:endParaRPr sz="2000"/>
          </a:p>
        </p:txBody>
      </p:sp>
      <p:sp>
        <p:nvSpPr>
          <p:cNvPr id="225" name="Google Shape;225;p31"/>
          <p:cNvSpPr txBox="1"/>
          <p:nvPr>
            <p:ph idx="1" type="body"/>
          </p:nvPr>
        </p:nvSpPr>
        <p:spPr>
          <a:xfrm>
            <a:off x="311700" y="1152475"/>
            <a:ext cx="4122900" cy="12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rgbClr val="000000"/>
                </a:solidFill>
              </a:rPr>
              <a:t>Oscillazioni ad </a:t>
            </a:r>
            <a:r>
              <a:rPr b="1" lang="it" sz="1400">
                <a:solidFill>
                  <a:srgbClr val="000000"/>
                </a:solidFill>
              </a:rPr>
              <a:t>alte</a:t>
            </a:r>
            <a:r>
              <a:rPr lang="it" sz="1400">
                <a:solidFill>
                  <a:srgbClr val="000000"/>
                </a:solidFill>
              </a:rPr>
              <a:t> frequenze: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Simulazione auto su terreno sconnesso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it" sz="1400">
                <a:solidFill>
                  <a:srgbClr val="000000"/>
                </a:solidFill>
              </a:rPr>
              <a:t>Drift </a:t>
            </a:r>
            <a:r>
              <a:rPr lang="it" sz="1400">
                <a:solidFill>
                  <a:srgbClr val="000000"/>
                </a:solidFill>
              </a:rPr>
              <a:t>della traiettoria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Livelli di confidenza: oscillanti </a:t>
            </a:r>
            <a:r>
              <a:rPr i="1" lang="it" sz="1400">
                <a:solidFill>
                  <a:srgbClr val="000000"/>
                </a:solidFill>
              </a:rPr>
              <a:t>‘medio-alto’</a:t>
            </a:r>
            <a:endParaRPr i="1" sz="1400">
              <a:solidFill>
                <a:srgbClr val="000000"/>
              </a:solidFill>
            </a:endParaRPr>
          </a:p>
        </p:txBody>
      </p:sp>
      <p:sp>
        <p:nvSpPr>
          <p:cNvPr id="226" name="Google Shape;226;p31"/>
          <p:cNvSpPr txBox="1"/>
          <p:nvPr>
            <p:ph idx="1" type="body"/>
          </p:nvPr>
        </p:nvSpPr>
        <p:spPr>
          <a:xfrm>
            <a:off x="4572000" y="1152475"/>
            <a:ext cx="3630300" cy="13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rgbClr val="000000"/>
                </a:solidFill>
              </a:rPr>
              <a:t>Oscillazioni a </a:t>
            </a:r>
            <a:r>
              <a:rPr b="1" lang="it" sz="1400">
                <a:solidFill>
                  <a:srgbClr val="000000"/>
                </a:solidFill>
              </a:rPr>
              <a:t>basse </a:t>
            </a:r>
            <a:r>
              <a:rPr lang="it" sz="1400">
                <a:solidFill>
                  <a:srgbClr val="000000"/>
                </a:solidFill>
              </a:rPr>
              <a:t>frequenze: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Simulazione assestamento drone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Traiettoria </a:t>
            </a:r>
            <a:r>
              <a:rPr b="1" lang="it" sz="1400">
                <a:solidFill>
                  <a:srgbClr val="000000"/>
                </a:solidFill>
              </a:rPr>
              <a:t>stabile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Livelli di confidenza: </a:t>
            </a:r>
            <a:r>
              <a:rPr i="1" lang="it" sz="1400">
                <a:solidFill>
                  <a:srgbClr val="000000"/>
                </a:solidFill>
              </a:rPr>
              <a:t>‘alto’</a:t>
            </a:r>
            <a:endParaRPr i="1" sz="1400">
              <a:solidFill>
                <a:srgbClr val="000000"/>
              </a:solidFill>
            </a:endParaRPr>
          </a:p>
        </p:txBody>
      </p:sp>
      <p:pic>
        <p:nvPicPr>
          <p:cNvPr id="227" name="Google Shape;22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4550" y="2572186"/>
            <a:ext cx="3630300" cy="2212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925" y="2571750"/>
            <a:ext cx="3631015" cy="221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Introduzione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214575"/>
            <a:ext cx="6921600" cy="3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Problema del </a:t>
            </a:r>
            <a:r>
              <a:rPr b="1" lang="it"/>
              <a:t>tracking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SLAM (</a:t>
            </a:r>
            <a:r>
              <a:rPr lang="it" sz="1650">
                <a:solidFill>
                  <a:srgbClr val="000000"/>
                </a:solidFill>
                <a:highlight>
                  <a:srgbClr val="FFFFFF"/>
                </a:highlight>
              </a:rPr>
              <a:t>Simultaneous Localization and Mapping</a:t>
            </a:r>
            <a:r>
              <a:rPr lang="it"/>
              <a:t>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Intel propone la camera </a:t>
            </a:r>
            <a:r>
              <a:rPr b="1" lang="it">
                <a:solidFill>
                  <a:srgbClr val="000000"/>
                </a:solidFill>
                <a:highlight>
                  <a:schemeClr val="lt1"/>
                </a:highlight>
              </a:rPr>
              <a:t>RealSense™</a:t>
            </a:r>
            <a:r>
              <a:rPr b="1" lang="it"/>
              <a:t> T265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t"/>
              <a:t>2 Camere Fisheye (840x800 30 Hz)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t"/>
              <a:t>Accelerometro (62.5 Hz)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t"/>
              <a:t>Giroscopio (200 Hz)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t"/>
              <a:t>Software proprietario di rielaborazione in hardware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/>
              <a:t>Obiettivo </a:t>
            </a:r>
            <a:r>
              <a:rPr lang="it"/>
              <a:t>→ Valutazione delle prestazioni in </a:t>
            </a:r>
            <a:r>
              <a:rPr i="1" lang="it"/>
              <a:t>vari contesti</a:t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2975" y="1723212"/>
            <a:ext cx="3349325" cy="223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Medio Raggio</a:t>
            </a:r>
            <a:endParaRPr/>
          </a:p>
        </p:txBody>
      </p:sp>
      <p:sp>
        <p:nvSpPr>
          <p:cNvPr id="234" name="Google Shape;234;p32"/>
          <p:cNvSpPr txBox="1"/>
          <p:nvPr>
            <p:ph idx="1" type="body"/>
          </p:nvPr>
        </p:nvSpPr>
        <p:spPr>
          <a:xfrm>
            <a:off x="424100" y="1152475"/>
            <a:ext cx="8520600" cy="13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Posizione telecamera: circa 1 metro da terra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Ambiente con riferimenti a </a:t>
            </a:r>
            <a:r>
              <a:rPr b="1" lang="it" sz="1400">
                <a:solidFill>
                  <a:srgbClr val="000000"/>
                </a:solidFill>
              </a:rPr>
              <a:t>distanza fino a 9 m</a:t>
            </a:r>
            <a:r>
              <a:rPr lang="it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it" sz="1400">
                <a:solidFill>
                  <a:srgbClr val="000000"/>
                </a:solidFill>
              </a:rPr>
              <a:t>Tracking molto preciso</a:t>
            </a:r>
            <a:r>
              <a:rPr lang="it" sz="1400">
                <a:solidFill>
                  <a:srgbClr val="000000"/>
                </a:solidFill>
              </a:rPr>
              <a:t>, visibile lo scostamento perpendicolare dei passi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Livelli di Confidenza : </a:t>
            </a:r>
            <a:r>
              <a:rPr i="1" lang="it" sz="1400">
                <a:solidFill>
                  <a:srgbClr val="000000"/>
                </a:solidFill>
              </a:rPr>
              <a:t>‘alto’</a:t>
            </a:r>
            <a:endParaRPr i="1" sz="1400">
              <a:solidFill>
                <a:srgbClr val="000000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532775"/>
            <a:ext cx="3330100" cy="231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5025" y="4030400"/>
            <a:ext cx="4247650" cy="9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5650" y="2327725"/>
            <a:ext cx="3973324" cy="183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35003" y="360801"/>
            <a:ext cx="2378676" cy="1254002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2">
            <a:hlinkClick action="ppaction://hlinksldjump" r:id="rId7"/>
          </p:cNvPr>
          <p:cNvSpPr/>
          <p:nvPr/>
        </p:nvSpPr>
        <p:spPr>
          <a:xfrm>
            <a:off x="8344200" y="4359200"/>
            <a:ext cx="454800" cy="34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2"/>
          <p:cNvSpPr txBox="1"/>
          <p:nvPr/>
        </p:nvSpPr>
        <p:spPr>
          <a:xfrm>
            <a:off x="7999200" y="4728550"/>
            <a:ext cx="1144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Proxima Nova"/>
                <a:ea typeface="Proxima Nova"/>
                <a:cs typeface="Proxima Nova"/>
                <a:sym typeface="Proxima Nova"/>
              </a:rPr>
              <a:t>Approfondimenti...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Lungo Raggio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6" name="Google Shape;246;p33"/>
          <p:cNvSpPr txBox="1"/>
          <p:nvPr>
            <p:ph idx="1" type="body"/>
          </p:nvPr>
        </p:nvSpPr>
        <p:spPr>
          <a:xfrm>
            <a:off x="311700" y="1152475"/>
            <a:ext cx="85206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Ambiente </a:t>
            </a:r>
            <a:r>
              <a:rPr b="1" lang="it" sz="1400"/>
              <a:t>indoor/outdoor</a:t>
            </a:r>
            <a:r>
              <a:rPr lang="it" sz="1400"/>
              <a:t> con riferimenti molto diversificati e lontani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it" sz="1400">
                <a:solidFill>
                  <a:srgbClr val="000000"/>
                </a:solidFill>
              </a:rPr>
              <a:t>Fondamentale assestamento della camera (circa 5-10 secondi)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2-5% di errore senza assestamento 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Livelli di confidenza: ‘alto’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6707200" y="2571199"/>
            <a:ext cx="2219726" cy="26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6653001" y="297274"/>
            <a:ext cx="2269076" cy="2712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3726" y="2805551"/>
            <a:ext cx="2492661" cy="2185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71850" y="2788279"/>
            <a:ext cx="2492648" cy="218517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3"/>
          <p:cNvSpPr txBox="1"/>
          <p:nvPr/>
        </p:nvSpPr>
        <p:spPr>
          <a:xfrm>
            <a:off x="2126575" y="4529750"/>
            <a:ext cx="7695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oxima Nova"/>
                <a:ea typeface="Proxima Nova"/>
                <a:cs typeface="Proxima Nova"/>
                <a:sym typeface="Proxima Nova"/>
              </a:rPr>
              <a:t>without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2" name="Google Shape;252;p33"/>
          <p:cNvSpPr txBox="1"/>
          <p:nvPr/>
        </p:nvSpPr>
        <p:spPr>
          <a:xfrm>
            <a:off x="5015775" y="4529750"/>
            <a:ext cx="5187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oxima Nova"/>
                <a:ea typeface="Proxima Nova"/>
                <a:cs typeface="Proxima Nova"/>
                <a:sym typeface="Proxima Nova"/>
              </a:rPr>
              <a:t>with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3" name="Google Shape;253;p33"/>
          <p:cNvSpPr txBox="1"/>
          <p:nvPr/>
        </p:nvSpPr>
        <p:spPr>
          <a:xfrm>
            <a:off x="8330375" y="2201575"/>
            <a:ext cx="6225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oxima Nova"/>
                <a:ea typeface="Proxima Nova"/>
                <a:cs typeface="Proxima Nova"/>
                <a:sym typeface="Proxima Nova"/>
              </a:rPr>
              <a:t>with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4" name="Google Shape;254;p33"/>
          <p:cNvSpPr txBox="1"/>
          <p:nvPr/>
        </p:nvSpPr>
        <p:spPr>
          <a:xfrm>
            <a:off x="8330375" y="4460750"/>
            <a:ext cx="622500" cy="3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oxima Nova"/>
                <a:ea typeface="Proxima Nova"/>
                <a:cs typeface="Proxima Nova"/>
                <a:sym typeface="Proxima Nova"/>
              </a:rPr>
              <a:t>without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Lunghissimo Raggio</a:t>
            </a:r>
            <a:endParaRPr/>
          </a:p>
        </p:txBody>
      </p:sp>
      <p:sp>
        <p:nvSpPr>
          <p:cNvPr id="260" name="Google Shape;260;p34"/>
          <p:cNvSpPr txBox="1"/>
          <p:nvPr>
            <p:ph idx="1" type="body"/>
          </p:nvPr>
        </p:nvSpPr>
        <p:spPr>
          <a:xfrm>
            <a:off x="230425" y="1473175"/>
            <a:ext cx="5333100" cy="26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it" sz="1400">
                <a:solidFill>
                  <a:srgbClr val="000000"/>
                </a:solidFill>
              </a:rPr>
              <a:t>Ambiente outdoor ideale</a:t>
            </a:r>
            <a:r>
              <a:rPr lang="it" sz="1400">
                <a:solidFill>
                  <a:srgbClr val="000000"/>
                </a:solidFill>
              </a:rPr>
              <a:t>: molti </a:t>
            </a:r>
            <a:r>
              <a:rPr lang="it" sz="1400"/>
              <a:t>riferimenti di vario genere e lontanissimi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Tracking discreto (errore &lt;10%)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Inizio e fine del tracking </a:t>
            </a:r>
            <a:r>
              <a:rPr b="1" lang="it" sz="1400">
                <a:solidFill>
                  <a:srgbClr val="000000"/>
                </a:solidFill>
              </a:rPr>
              <a:t>non corrispondenti</a:t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Livelli di Confidenza: </a:t>
            </a:r>
            <a:r>
              <a:rPr i="1" lang="it" sz="1400">
                <a:solidFill>
                  <a:srgbClr val="000000"/>
                </a:solidFill>
              </a:rPr>
              <a:t>‘alto’</a:t>
            </a:r>
            <a:endParaRPr i="1"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4"/>
          <p:cNvSpPr/>
          <p:nvPr/>
        </p:nvSpPr>
        <p:spPr>
          <a:xfrm flipH="1" rot="10800000">
            <a:off x="1301250" y="2919125"/>
            <a:ext cx="300000" cy="4860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4"/>
          <p:cNvSpPr txBox="1"/>
          <p:nvPr/>
        </p:nvSpPr>
        <p:spPr>
          <a:xfrm>
            <a:off x="1690775" y="2870825"/>
            <a:ext cx="3717000" cy="13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La </a:t>
            </a: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camera integra i dati sulla velocità per ottenere la posizione, quindi su lunghe distanza si ottiene un </a:t>
            </a:r>
            <a:r>
              <a:rPr b="1" i="1" lang="it">
                <a:latin typeface="Proxima Nova"/>
                <a:ea typeface="Proxima Nova"/>
                <a:cs typeface="Proxima Nova"/>
                <a:sym typeface="Proxima Nova"/>
              </a:rPr>
              <a:t>‘drifting’</a:t>
            </a:r>
            <a:endParaRPr b="1"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63" name="Google Shape;26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74550" y="269675"/>
            <a:ext cx="2487861" cy="2187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4"/>
          <p:cNvPicPr preferRelativeResize="0"/>
          <p:nvPr/>
        </p:nvPicPr>
        <p:blipFill rotWithShape="1">
          <a:blip r:embed="rId4">
            <a:alphaModFix/>
          </a:blip>
          <a:srcRect b="2250" l="0" r="0" t="3569"/>
          <a:stretch/>
        </p:blipFill>
        <p:spPr>
          <a:xfrm>
            <a:off x="5774550" y="2571750"/>
            <a:ext cx="2487850" cy="233794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4">
            <a:hlinkClick action="ppaction://hlinksldjump" r:id="rId5"/>
          </p:cNvPr>
          <p:cNvSpPr/>
          <p:nvPr/>
        </p:nvSpPr>
        <p:spPr>
          <a:xfrm>
            <a:off x="8451350" y="4354325"/>
            <a:ext cx="454800" cy="34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4"/>
          <p:cNvSpPr txBox="1"/>
          <p:nvPr/>
        </p:nvSpPr>
        <p:spPr>
          <a:xfrm>
            <a:off x="8106350" y="4733425"/>
            <a:ext cx="1144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Proxima Nova"/>
                <a:ea typeface="Proxima Nova"/>
                <a:cs typeface="Proxima Nova"/>
                <a:sym typeface="Proxima Nova"/>
              </a:rPr>
              <a:t>Approfondimenti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265600" y="1178925"/>
            <a:ext cx="4839000" cy="13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it" sz="1300"/>
              <a:t>V</a:t>
            </a:r>
            <a:r>
              <a:rPr b="1" lang="it" sz="1300"/>
              <a:t>elocità</a:t>
            </a:r>
            <a:r>
              <a:rPr lang="it" sz="1300"/>
              <a:t> correttamente rilevata: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it" sz="1300"/>
              <a:t>RealSense T265</a:t>
            </a:r>
            <a:r>
              <a:rPr lang="it" sz="1300"/>
              <a:t> percezione delle minime variazioni di velocità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it" sz="1300"/>
              <a:t>Garmin</a:t>
            </a:r>
            <a:r>
              <a:rPr lang="it" sz="1300"/>
              <a:t> sovrastima delle velocità (rilevazione GPS)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825" y="2278333"/>
            <a:ext cx="3358851" cy="265031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5"/>
          <p:cNvSpPr txBox="1"/>
          <p:nvPr/>
        </p:nvSpPr>
        <p:spPr>
          <a:xfrm>
            <a:off x="4711450" y="1141563"/>
            <a:ext cx="4294200" cy="13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</a:pPr>
            <a:r>
              <a:rPr lang="it"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Buon rilevamento delle variazioni di </a:t>
            </a:r>
            <a:r>
              <a:rPr b="1" lang="it"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b="1" lang="it"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ccelerazione</a:t>
            </a:r>
            <a:r>
              <a:rPr lang="it"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13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</a:pPr>
            <a:r>
              <a:rPr lang="it"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Rispetto della definizione </a:t>
            </a:r>
            <a:endParaRPr sz="13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</a:pPr>
            <a:r>
              <a:rPr lang="it"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Presenza di outlier che sovrastimano la reale accelerazione in </a:t>
            </a:r>
            <a:r>
              <a:rPr lang="it" sz="1300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m/s²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4" name="Google Shape;27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1850" y="1624438"/>
            <a:ext cx="1138725" cy="33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6550" y="2726112"/>
            <a:ext cx="3764027" cy="175475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Velocità e Accelerazione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Velocità e Accelerazioni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82" name="Google Shape;28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075" y="1971205"/>
            <a:ext cx="3845850" cy="2547871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6"/>
          <p:cNvSpPr txBox="1"/>
          <p:nvPr/>
        </p:nvSpPr>
        <p:spPr>
          <a:xfrm>
            <a:off x="484100" y="1063275"/>
            <a:ext cx="5074200" cy="9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b="1" lang="it">
                <a:latin typeface="Proxima Nova"/>
                <a:ea typeface="Proxima Nova"/>
                <a:cs typeface="Proxima Nova"/>
                <a:sym typeface="Proxima Nova"/>
              </a:rPr>
              <a:t>Nessun ritardo</a:t>
            </a: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 di rilevazione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Frenate e accelerazioni </a:t>
            </a:r>
            <a:r>
              <a:rPr b="1" lang="it">
                <a:latin typeface="Proxima Nova"/>
                <a:ea typeface="Proxima Nova"/>
                <a:cs typeface="Proxima Nova"/>
                <a:sym typeface="Proxima Nova"/>
              </a:rPr>
              <a:t>ben visibili</a:t>
            </a: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 nei grafici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Livelli di confidenza: </a:t>
            </a:r>
            <a:r>
              <a:rPr i="1" lang="it">
                <a:latin typeface="Proxima Nova"/>
                <a:ea typeface="Proxima Nova"/>
                <a:cs typeface="Proxima Nova"/>
                <a:sym typeface="Proxima Nova"/>
              </a:rPr>
              <a:t>‘alto’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4" name="Google Shape;284;p36"/>
          <p:cNvPicPr preferRelativeResize="0"/>
          <p:nvPr/>
        </p:nvPicPr>
        <p:blipFill rotWithShape="1">
          <a:blip r:embed="rId4">
            <a:alphaModFix/>
          </a:blip>
          <a:srcRect b="3025" l="4923" r="6369" t="7736"/>
          <a:stretch/>
        </p:blipFill>
        <p:spPr>
          <a:xfrm>
            <a:off x="4818950" y="1825550"/>
            <a:ext cx="3887975" cy="273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6"/>
          <p:cNvSpPr txBox="1"/>
          <p:nvPr/>
        </p:nvSpPr>
        <p:spPr>
          <a:xfrm>
            <a:off x="6368650" y="1971200"/>
            <a:ext cx="442800" cy="1025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6" name="Google Shape;286;p36"/>
          <p:cNvSpPr txBox="1"/>
          <p:nvPr/>
        </p:nvSpPr>
        <p:spPr>
          <a:xfrm>
            <a:off x="6368650" y="3274800"/>
            <a:ext cx="442800" cy="1025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7" name="Google Shape;287;p36">
            <a:hlinkClick action="ppaction://hlinksldjump" r:id="rId5"/>
          </p:cNvPr>
          <p:cNvSpPr/>
          <p:nvPr/>
        </p:nvSpPr>
        <p:spPr>
          <a:xfrm>
            <a:off x="8511775" y="4563000"/>
            <a:ext cx="454800" cy="34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6"/>
          <p:cNvSpPr txBox="1"/>
          <p:nvPr/>
        </p:nvSpPr>
        <p:spPr>
          <a:xfrm>
            <a:off x="8132050" y="4826700"/>
            <a:ext cx="1144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Proxima Nova"/>
                <a:ea typeface="Proxima Nova"/>
                <a:cs typeface="Proxima Nova"/>
                <a:sym typeface="Proxima Nova"/>
              </a:rPr>
              <a:t>Approfondimenti...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Risultati: Rotazioni</a:t>
            </a:r>
            <a:endParaRPr/>
          </a:p>
        </p:txBody>
      </p:sp>
      <p:sp>
        <p:nvSpPr>
          <p:cNvPr id="294" name="Google Shape;294;p37"/>
          <p:cNvSpPr txBox="1"/>
          <p:nvPr>
            <p:ph idx="1" type="body"/>
          </p:nvPr>
        </p:nvSpPr>
        <p:spPr>
          <a:xfrm>
            <a:off x="311700" y="1152475"/>
            <a:ext cx="5713500" cy="15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Panoramica sulla precisione del tracciamento delle </a:t>
            </a:r>
            <a:r>
              <a:rPr b="1" lang="it" sz="1400">
                <a:solidFill>
                  <a:srgbClr val="000000"/>
                </a:solidFill>
              </a:rPr>
              <a:t>rotazioni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it" sz="1400">
                <a:solidFill>
                  <a:srgbClr val="000000"/>
                </a:solidFill>
              </a:rPr>
              <a:t>Rotazione su Pitch [</a:t>
            </a:r>
            <a:r>
              <a:rPr lang="it" sz="1350">
                <a:solidFill>
                  <a:srgbClr val="202124"/>
                </a:solidFill>
                <a:highlight>
                  <a:srgbClr val="FFFFFF"/>
                </a:highlight>
              </a:rPr>
              <a:t>±</a:t>
            </a:r>
            <a:r>
              <a:rPr lang="it" sz="1400">
                <a:solidFill>
                  <a:srgbClr val="000000"/>
                </a:solidFill>
              </a:rPr>
              <a:t>180], Roll [</a:t>
            </a:r>
            <a:r>
              <a:rPr lang="it" sz="1350">
                <a:solidFill>
                  <a:srgbClr val="202124"/>
                </a:solidFill>
                <a:highlight>
                  <a:srgbClr val="FFFFFF"/>
                </a:highlight>
              </a:rPr>
              <a:t>±180</a:t>
            </a:r>
            <a:r>
              <a:rPr lang="it" sz="1400">
                <a:solidFill>
                  <a:srgbClr val="000000"/>
                </a:solidFill>
              </a:rPr>
              <a:t>] e Yaw [</a:t>
            </a:r>
            <a:r>
              <a:rPr lang="it" sz="1350">
                <a:solidFill>
                  <a:srgbClr val="202124"/>
                </a:solidFill>
                <a:highlight>
                  <a:srgbClr val="FFFFFF"/>
                </a:highlight>
              </a:rPr>
              <a:t>±90</a:t>
            </a:r>
            <a:r>
              <a:rPr lang="it" sz="1400">
                <a:solidFill>
                  <a:srgbClr val="000000"/>
                </a:solidFill>
              </a:rPr>
              <a:t>]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it" sz="1400">
                <a:solidFill>
                  <a:srgbClr val="000000"/>
                </a:solidFill>
              </a:rPr>
              <a:t>Rotazioni </a:t>
            </a:r>
            <a:r>
              <a:rPr b="1" lang="it" sz="1400">
                <a:solidFill>
                  <a:srgbClr val="000000"/>
                </a:solidFill>
              </a:rPr>
              <a:t>più lente</a:t>
            </a:r>
            <a:r>
              <a:rPr lang="it" sz="1400">
                <a:solidFill>
                  <a:srgbClr val="000000"/>
                </a:solidFill>
              </a:rPr>
              <a:t> portano a risultati </a:t>
            </a:r>
            <a:r>
              <a:rPr b="1" lang="it" sz="1400">
                <a:solidFill>
                  <a:srgbClr val="000000"/>
                </a:solidFill>
              </a:rPr>
              <a:t>meno accurati</a:t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2325" y="505550"/>
            <a:ext cx="1694452" cy="156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7"/>
          <p:cNvSpPr txBox="1"/>
          <p:nvPr/>
        </p:nvSpPr>
        <p:spPr>
          <a:xfrm>
            <a:off x="4230225" y="4624800"/>
            <a:ext cx="570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oxima Nova"/>
                <a:ea typeface="Proxima Nova"/>
                <a:cs typeface="Proxima Nova"/>
                <a:sym typeface="Proxima Nova"/>
              </a:rPr>
              <a:t>PITCH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7" name="Google Shape;297;p37"/>
          <p:cNvSpPr txBox="1"/>
          <p:nvPr/>
        </p:nvSpPr>
        <p:spPr>
          <a:xfrm>
            <a:off x="1369875" y="4624800"/>
            <a:ext cx="570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oxima Nova"/>
                <a:ea typeface="Proxima Nova"/>
                <a:cs typeface="Proxima Nova"/>
                <a:sym typeface="Proxima Nova"/>
              </a:rPr>
              <a:t>ROLL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8" name="Google Shape;298;p37"/>
          <p:cNvSpPr txBox="1"/>
          <p:nvPr/>
        </p:nvSpPr>
        <p:spPr>
          <a:xfrm>
            <a:off x="7334600" y="4624800"/>
            <a:ext cx="510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oxima Nova"/>
                <a:ea typeface="Proxima Nova"/>
                <a:cs typeface="Proxima Nova"/>
                <a:sym typeface="Proxima Nova"/>
              </a:rPr>
              <a:t>YAW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99" name="Google Shape;29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424" y="2717275"/>
            <a:ext cx="2706426" cy="191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9292" y="2717275"/>
            <a:ext cx="2877281" cy="191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47938" y="2735007"/>
            <a:ext cx="2877274" cy="1879656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7">
            <a:hlinkClick action="ppaction://hlinksldjump" r:id="rId7"/>
          </p:cNvPr>
          <p:cNvSpPr/>
          <p:nvPr/>
        </p:nvSpPr>
        <p:spPr>
          <a:xfrm>
            <a:off x="8511775" y="4563000"/>
            <a:ext cx="454800" cy="34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7"/>
          <p:cNvSpPr txBox="1"/>
          <p:nvPr/>
        </p:nvSpPr>
        <p:spPr>
          <a:xfrm>
            <a:off x="8132050" y="4826700"/>
            <a:ext cx="1144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Proxima Nova"/>
                <a:ea typeface="Proxima Nova"/>
                <a:cs typeface="Proxima Nova"/>
                <a:sym typeface="Proxima Nova"/>
              </a:rPr>
              <a:t>Approfondimenti...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Conclusioni - “How to Intel RealSense T265”:</a:t>
            </a:r>
            <a:endParaRPr/>
          </a:p>
        </p:txBody>
      </p:sp>
      <p:sp>
        <p:nvSpPr>
          <p:cNvPr id="309" name="Google Shape;309;p38"/>
          <p:cNvSpPr txBox="1"/>
          <p:nvPr>
            <p:ph idx="1" type="body"/>
          </p:nvPr>
        </p:nvSpPr>
        <p:spPr>
          <a:xfrm>
            <a:off x="311700" y="1247175"/>
            <a:ext cx="8520600" cy="3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Le caratteristiche dell’</a:t>
            </a:r>
            <a:r>
              <a:rPr b="1" lang="it"/>
              <a:t>ambiente</a:t>
            </a:r>
            <a:r>
              <a:rPr lang="it"/>
              <a:t> sono importanti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Aspettare </a:t>
            </a:r>
            <a:r>
              <a:rPr b="1" lang="it"/>
              <a:t>qualche</a:t>
            </a:r>
            <a:r>
              <a:rPr b="1" lang="it"/>
              <a:t> secondo </a:t>
            </a:r>
            <a:r>
              <a:rPr lang="it"/>
              <a:t>(5-10)</a:t>
            </a:r>
            <a:r>
              <a:rPr lang="it"/>
              <a:t> per l’assestamento della camera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Attenzione al </a:t>
            </a:r>
            <a:r>
              <a:rPr b="1" lang="it"/>
              <a:t>drifting</a:t>
            </a:r>
            <a:r>
              <a:rPr lang="it"/>
              <a:t> su percorsi lunghi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Controllare i </a:t>
            </a:r>
            <a:r>
              <a:rPr b="1" lang="it"/>
              <a:t>confidence</a:t>
            </a:r>
            <a:r>
              <a:rPr lang="it"/>
              <a:t> scores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Ruotare lo </a:t>
            </a:r>
            <a:r>
              <a:rPr b="1" lang="it"/>
              <a:t>yaw</a:t>
            </a:r>
            <a:r>
              <a:rPr lang="it"/>
              <a:t> a velocità adeguate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Affidarsi alle rilevazioni di </a:t>
            </a:r>
            <a:r>
              <a:rPr b="1" lang="it"/>
              <a:t>velocità </a:t>
            </a:r>
            <a:r>
              <a:rPr lang="it"/>
              <a:t>e </a:t>
            </a:r>
            <a:r>
              <a:rPr b="1" lang="it"/>
              <a:t>accelerazione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Evitare vibrazioni a </a:t>
            </a:r>
            <a:r>
              <a:rPr b="1" lang="it"/>
              <a:t>frequenze elevate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it"/>
              <a:t>Sviluppi futuri → </a:t>
            </a:r>
            <a:r>
              <a:rPr lang="it"/>
              <a:t>integrazione con GPS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"/>
          <p:cNvSpPr txBox="1"/>
          <p:nvPr>
            <p:ph idx="1" type="body"/>
          </p:nvPr>
        </p:nvSpPr>
        <p:spPr>
          <a:xfrm>
            <a:off x="311700" y="7642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2200"/>
              <a:t>GRAZIE PER L’ ATTENZIONE</a:t>
            </a:r>
            <a:endParaRPr sz="2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0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Appendice: Altri Grafici e Risultati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Corto Raggio: con e senza Corner Rotation</a:t>
            </a:r>
            <a:endParaRPr/>
          </a:p>
        </p:txBody>
      </p:sp>
      <p:pic>
        <p:nvPicPr>
          <p:cNvPr id="325" name="Google Shape;32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2100" y="1148050"/>
            <a:ext cx="1929425" cy="192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4003" y="1244638"/>
            <a:ext cx="3714222" cy="173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95225" y="2925637"/>
            <a:ext cx="1863178" cy="185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7925" y="3011500"/>
            <a:ext cx="3686375" cy="1736276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1"/>
          <p:cNvSpPr txBox="1"/>
          <p:nvPr/>
        </p:nvSpPr>
        <p:spPr>
          <a:xfrm>
            <a:off x="458200" y="1823850"/>
            <a:ext cx="1929300" cy="7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Proxima Nova"/>
                <a:ea typeface="Proxima Nova"/>
                <a:cs typeface="Proxima Nova"/>
                <a:sym typeface="Proxima Nova"/>
              </a:rPr>
              <a:t>Cerchio ottenuto </a:t>
            </a:r>
            <a:r>
              <a:rPr i="1" lang="it" sz="1200">
                <a:latin typeface="Proxima Nova"/>
                <a:ea typeface="Proxima Nova"/>
                <a:cs typeface="Proxima Nova"/>
                <a:sym typeface="Proxima Nova"/>
              </a:rPr>
              <a:t>traslando</a:t>
            </a:r>
            <a:r>
              <a:rPr lang="it" sz="1200">
                <a:latin typeface="Proxima Nova"/>
                <a:ea typeface="Proxima Nova"/>
                <a:cs typeface="Proxima Nova"/>
                <a:sym typeface="Proxima Nova"/>
              </a:rPr>
              <a:t> la camera</a:t>
            </a: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0" name="Google Shape;330;p41"/>
          <p:cNvSpPr txBox="1"/>
          <p:nvPr/>
        </p:nvSpPr>
        <p:spPr>
          <a:xfrm>
            <a:off x="458200" y="3476713"/>
            <a:ext cx="1929300" cy="7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Proxima Nova"/>
                <a:ea typeface="Proxima Nova"/>
                <a:cs typeface="Proxima Nova"/>
                <a:sym typeface="Proxima Nova"/>
              </a:rPr>
              <a:t>Cerchio ottenuto </a:t>
            </a:r>
            <a:r>
              <a:rPr i="1" lang="it" sz="1200">
                <a:latin typeface="Proxima Nova"/>
                <a:ea typeface="Proxima Nova"/>
                <a:cs typeface="Proxima Nova"/>
                <a:sym typeface="Proxima Nova"/>
              </a:rPr>
              <a:t>traslando</a:t>
            </a:r>
            <a:r>
              <a:rPr lang="it" sz="1200">
                <a:latin typeface="Proxima Nova"/>
                <a:ea typeface="Proxima Nova"/>
                <a:cs typeface="Proxima Nova"/>
                <a:sym typeface="Proxima Nova"/>
              </a:rPr>
              <a:t> e </a:t>
            </a:r>
            <a:r>
              <a:rPr i="1" lang="it" sz="1200">
                <a:latin typeface="Proxima Nova"/>
                <a:ea typeface="Proxima Nova"/>
                <a:cs typeface="Proxima Nova"/>
                <a:sym typeface="Proxima Nova"/>
              </a:rPr>
              <a:t>ruotando </a:t>
            </a:r>
            <a:r>
              <a:rPr lang="it" sz="1200">
                <a:latin typeface="Proxima Nova"/>
                <a:ea typeface="Proxima Nova"/>
                <a:cs typeface="Proxima Nova"/>
                <a:sym typeface="Proxima Nova"/>
              </a:rPr>
              <a:t>la camera</a:t>
            </a: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1" name="Google Shape;331;p41">
            <a:hlinkClick action="ppaction://hlinksldjump" r:id="rId7"/>
          </p:cNvPr>
          <p:cNvSpPr/>
          <p:nvPr/>
        </p:nvSpPr>
        <p:spPr>
          <a:xfrm>
            <a:off x="8286900" y="4393400"/>
            <a:ext cx="545400" cy="5259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Strumenti hardware utilizzati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647375"/>
            <a:ext cx="4363200" cy="22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>
                <a:solidFill>
                  <a:srgbClr val="000000"/>
                </a:solidFill>
                <a:highlight>
                  <a:srgbClr val="FFFFFF"/>
                </a:highlight>
              </a:rPr>
              <a:t>Intel® RealSense™</a:t>
            </a:r>
            <a:r>
              <a:rPr b="1" lang="it"/>
              <a:t> T265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Raspberry Pi 4 (e Raspberry Pi 3B+)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Schermo TFT 3.5’’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Powerbank (14000 mAh, uscita 2.1 A)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Garmin Edge 130 per confronto GPS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5975" y="2761925"/>
            <a:ext cx="3595150" cy="188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0" l="416" r="416" t="0"/>
          <a:stretch/>
        </p:blipFill>
        <p:spPr>
          <a:xfrm>
            <a:off x="5753825" y="500575"/>
            <a:ext cx="2561798" cy="19213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Corto Raggio </a:t>
            </a:r>
            <a:r>
              <a:rPr lang="it" sz="2000"/>
              <a:t>(blank_wall)</a:t>
            </a:r>
            <a:endParaRPr/>
          </a:p>
        </p:txBody>
      </p:sp>
      <p:pic>
        <p:nvPicPr>
          <p:cNvPr id="337" name="Google Shape;33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775" y="1147525"/>
            <a:ext cx="2167200" cy="284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5075" y="1746263"/>
            <a:ext cx="3697225" cy="17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42"/>
          <p:cNvSpPr txBox="1"/>
          <p:nvPr/>
        </p:nvSpPr>
        <p:spPr>
          <a:xfrm>
            <a:off x="539400" y="1489625"/>
            <a:ext cx="30792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Le fisheyes hanno inquadrato fisse il muro, mentre la camera traslava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A un certo punto si è fatto un angolo di 90 gradi, ma la camera non l’ha rilevato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Probabilmente le fisheye hanno pesato nella scelta più dell’accelerometro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0" name="Google Shape;340;p42">
            <a:hlinkClick action="ppaction://hlinksldjump" r:id="rId5"/>
          </p:cNvPr>
          <p:cNvSpPr/>
          <p:nvPr/>
        </p:nvSpPr>
        <p:spPr>
          <a:xfrm>
            <a:off x="8286900" y="4369050"/>
            <a:ext cx="545400" cy="5259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Medio Raggio</a:t>
            </a:r>
            <a:endParaRPr/>
          </a:p>
        </p:txBody>
      </p:sp>
      <p:pic>
        <p:nvPicPr>
          <p:cNvPr id="346" name="Google Shape;34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4225" y="115500"/>
            <a:ext cx="2297350" cy="2295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4225" y="2549550"/>
            <a:ext cx="2297358" cy="229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1000" y="115525"/>
            <a:ext cx="2297350" cy="2295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91000" y="2505619"/>
            <a:ext cx="2341301" cy="233918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3"/>
          <p:cNvSpPr txBox="1"/>
          <p:nvPr/>
        </p:nvSpPr>
        <p:spPr>
          <a:xfrm>
            <a:off x="1607400" y="1077600"/>
            <a:ext cx="1698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Normale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1" name="Google Shape;351;p43"/>
          <p:cNvSpPr txBox="1"/>
          <p:nvPr/>
        </p:nvSpPr>
        <p:spPr>
          <a:xfrm>
            <a:off x="1607400" y="3489663"/>
            <a:ext cx="1698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Aspettando 5 secondi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2" name="Google Shape;352;p43"/>
          <p:cNvSpPr txBox="1"/>
          <p:nvPr/>
        </p:nvSpPr>
        <p:spPr>
          <a:xfrm>
            <a:off x="3913450" y="4724098"/>
            <a:ext cx="16989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3 metri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3" name="Google Shape;353;p43"/>
          <p:cNvSpPr txBox="1"/>
          <p:nvPr/>
        </p:nvSpPr>
        <p:spPr>
          <a:xfrm>
            <a:off x="6812200" y="4724098"/>
            <a:ext cx="16989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6 </a:t>
            </a: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metri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4" name="Google Shape;354;p43">
            <a:hlinkClick action="ppaction://hlinksldjump" r:id="rId7"/>
          </p:cNvPr>
          <p:cNvSpPr/>
          <p:nvPr/>
        </p:nvSpPr>
        <p:spPr>
          <a:xfrm>
            <a:off x="8286900" y="4466475"/>
            <a:ext cx="545400" cy="5259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Confronto Lunghissimo Raggio con più giri</a:t>
            </a:r>
            <a:endParaRPr/>
          </a:p>
        </p:txBody>
      </p:sp>
      <p:pic>
        <p:nvPicPr>
          <p:cNvPr id="360" name="Google Shape;36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1748" y="1108000"/>
            <a:ext cx="1636686" cy="1641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9709" y="1133631"/>
            <a:ext cx="1588431" cy="1589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9411" y="1133640"/>
            <a:ext cx="1582792" cy="1589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61080" y="2819911"/>
            <a:ext cx="1718021" cy="1722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43004" y="2819911"/>
            <a:ext cx="1801836" cy="1806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4"/>
          <p:cNvPicPr preferRelativeResize="0"/>
          <p:nvPr/>
        </p:nvPicPr>
        <p:blipFill rotWithShape="1">
          <a:blip r:embed="rId8">
            <a:alphaModFix/>
          </a:blip>
          <a:srcRect b="0" l="4512" r="4503" t="0"/>
          <a:stretch/>
        </p:blipFill>
        <p:spPr>
          <a:xfrm>
            <a:off x="6808741" y="2818415"/>
            <a:ext cx="1718022" cy="1725609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4"/>
          <p:cNvSpPr txBox="1"/>
          <p:nvPr/>
        </p:nvSpPr>
        <p:spPr>
          <a:xfrm>
            <a:off x="617238" y="1681148"/>
            <a:ext cx="7503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latin typeface="Proxima Nova"/>
                <a:ea typeface="Proxima Nova"/>
                <a:cs typeface="Proxima Nova"/>
                <a:sym typeface="Proxima Nova"/>
              </a:rPr>
              <a:t>A piedi</a:t>
            </a:r>
            <a:endParaRPr i="1"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7" name="Google Shape;367;p44"/>
          <p:cNvSpPr txBox="1"/>
          <p:nvPr/>
        </p:nvSpPr>
        <p:spPr>
          <a:xfrm>
            <a:off x="617238" y="3430096"/>
            <a:ext cx="7503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latin typeface="Proxima Nova"/>
                <a:ea typeface="Proxima Nova"/>
                <a:cs typeface="Proxima Nova"/>
                <a:sym typeface="Proxima Nova"/>
              </a:rPr>
              <a:t>In bici</a:t>
            </a:r>
            <a:endParaRPr i="1"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8" name="Google Shape;368;p44"/>
          <p:cNvSpPr txBox="1"/>
          <p:nvPr/>
        </p:nvSpPr>
        <p:spPr>
          <a:xfrm>
            <a:off x="2044923" y="4576967"/>
            <a:ext cx="7503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latin typeface="Proxima Nova"/>
                <a:ea typeface="Proxima Nova"/>
                <a:cs typeface="Proxima Nova"/>
                <a:sym typeface="Proxima Nova"/>
              </a:rPr>
              <a:t>1 giro</a:t>
            </a:r>
            <a:endParaRPr i="1"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9" name="Google Shape;369;p44"/>
          <p:cNvSpPr txBox="1"/>
          <p:nvPr/>
        </p:nvSpPr>
        <p:spPr>
          <a:xfrm>
            <a:off x="4668754" y="4576967"/>
            <a:ext cx="7503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latin typeface="Proxima Nova"/>
                <a:ea typeface="Proxima Nova"/>
                <a:cs typeface="Proxima Nova"/>
                <a:sym typeface="Proxima Nova"/>
              </a:rPr>
              <a:t>2 giri</a:t>
            </a:r>
            <a:endParaRPr i="1"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0" name="Google Shape;370;p44"/>
          <p:cNvSpPr txBox="1"/>
          <p:nvPr/>
        </p:nvSpPr>
        <p:spPr>
          <a:xfrm>
            <a:off x="7265639" y="4576967"/>
            <a:ext cx="7503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r>
              <a:rPr i="1" lang="it" sz="1200">
                <a:latin typeface="Proxima Nova"/>
                <a:ea typeface="Proxima Nova"/>
                <a:cs typeface="Proxima Nova"/>
                <a:sym typeface="Proxima Nova"/>
              </a:rPr>
              <a:t> giri</a:t>
            </a:r>
            <a:endParaRPr i="1"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1" name="Google Shape;371;p44">
            <a:hlinkClick action="ppaction://hlinksldjump" r:id="rId9"/>
          </p:cNvPr>
          <p:cNvSpPr/>
          <p:nvPr/>
        </p:nvSpPr>
        <p:spPr>
          <a:xfrm>
            <a:off x="8405000" y="4485925"/>
            <a:ext cx="545400" cy="5259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Accelerazioni</a:t>
            </a:r>
            <a:endParaRPr/>
          </a:p>
        </p:txBody>
      </p:sp>
      <p:sp>
        <p:nvSpPr>
          <p:cNvPr id="377" name="Google Shape;377;p45"/>
          <p:cNvSpPr txBox="1"/>
          <p:nvPr/>
        </p:nvSpPr>
        <p:spPr>
          <a:xfrm>
            <a:off x="708600" y="1560988"/>
            <a:ext cx="2870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Proxima Nova"/>
                <a:ea typeface="Proxima Nova"/>
                <a:cs typeface="Proxima Nova"/>
                <a:sym typeface="Proxima Nova"/>
              </a:rPr>
              <a:t>Accelerazione applicando la formula alla differenze finite con velocità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8" name="Google Shape;378;p45"/>
          <p:cNvSpPr txBox="1"/>
          <p:nvPr/>
        </p:nvSpPr>
        <p:spPr>
          <a:xfrm>
            <a:off x="708600" y="3108088"/>
            <a:ext cx="2870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Proxima Nova"/>
                <a:ea typeface="Proxima Nova"/>
                <a:cs typeface="Proxima Nova"/>
                <a:sym typeface="Proxima Nova"/>
              </a:rPr>
              <a:t>Accelerazione in output dalla RealSense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9" name="Google Shape;379;p45">
            <a:hlinkClick action="ppaction://hlinksldjump" r:id="rId3"/>
          </p:cNvPr>
          <p:cNvSpPr/>
          <p:nvPr/>
        </p:nvSpPr>
        <p:spPr>
          <a:xfrm>
            <a:off x="8405000" y="4485925"/>
            <a:ext cx="545400" cy="5259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0" name="Google Shape;380;p45"/>
          <p:cNvPicPr preferRelativeResize="0"/>
          <p:nvPr/>
        </p:nvPicPr>
        <p:blipFill rotWithShape="1">
          <a:blip r:embed="rId4">
            <a:alphaModFix/>
          </a:blip>
          <a:srcRect b="3576" l="4572" r="7321" t="10645"/>
          <a:stretch/>
        </p:blipFill>
        <p:spPr>
          <a:xfrm>
            <a:off x="3631000" y="914250"/>
            <a:ext cx="5116250" cy="348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Rotazioni Yaw: </a:t>
            </a:r>
            <a:r>
              <a:rPr i="1" lang="it"/>
              <a:t>slow</a:t>
            </a:r>
            <a:r>
              <a:rPr lang="it"/>
              <a:t> vs </a:t>
            </a:r>
            <a:r>
              <a:rPr i="1" lang="it"/>
              <a:t>fast</a:t>
            </a:r>
            <a:endParaRPr i="1"/>
          </a:p>
        </p:txBody>
      </p:sp>
      <p:pic>
        <p:nvPicPr>
          <p:cNvPr id="386" name="Google Shape;38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363" y="1409837"/>
            <a:ext cx="3481925" cy="231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1750" y="1409825"/>
            <a:ext cx="3481901" cy="2306743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6"/>
          <p:cNvSpPr txBox="1"/>
          <p:nvPr/>
        </p:nvSpPr>
        <p:spPr>
          <a:xfrm>
            <a:off x="1660213" y="3798625"/>
            <a:ext cx="17802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1 giro </a:t>
            </a:r>
            <a:r>
              <a:rPr i="1" lang="it">
                <a:latin typeface="Proxima Nova"/>
                <a:ea typeface="Proxima Nova"/>
                <a:cs typeface="Proxima Nova"/>
                <a:sym typeface="Proxima Nova"/>
              </a:rPr>
              <a:t>slow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9" name="Google Shape;389;p46"/>
          <p:cNvSpPr txBox="1"/>
          <p:nvPr/>
        </p:nvSpPr>
        <p:spPr>
          <a:xfrm>
            <a:off x="5752600" y="3798625"/>
            <a:ext cx="17802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1 giro </a:t>
            </a:r>
            <a:r>
              <a:rPr i="1" lang="it">
                <a:latin typeface="Proxima Nova"/>
                <a:ea typeface="Proxima Nova"/>
                <a:cs typeface="Proxima Nova"/>
                <a:sym typeface="Proxima Nova"/>
              </a:rPr>
              <a:t>fast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Rotazioni Yaw: </a:t>
            </a:r>
            <a:r>
              <a:rPr i="1" lang="it"/>
              <a:t>inquadratura libera</a:t>
            </a:r>
            <a:r>
              <a:rPr lang="it"/>
              <a:t> vs </a:t>
            </a:r>
            <a:r>
              <a:rPr i="1" lang="it"/>
              <a:t>su oggetto fisso</a:t>
            </a:r>
            <a:r>
              <a:rPr lang="it"/>
              <a:t> </a:t>
            </a:r>
            <a:endParaRPr/>
          </a:p>
        </p:txBody>
      </p:sp>
      <p:pic>
        <p:nvPicPr>
          <p:cNvPr id="395" name="Google Shape;3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7362" y="1320000"/>
            <a:ext cx="2393325" cy="158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7288" y="1304437"/>
            <a:ext cx="2434501" cy="1620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7363" y="3080000"/>
            <a:ext cx="2393346" cy="158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47287" y="3052650"/>
            <a:ext cx="2434499" cy="1616666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47"/>
          <p:cNvSpPr txBox="1"/>
          <p:nvPr/>
        </p:nvSpPr>
        <p:spPr>
          <a:xfrm>
            <a:off x="1449513" y="1929113"/>
            <a:ext cx="9567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camere libere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0" name="Google Shape;400;p47"/>
          <p:cNvSpPr txBox="1"/>
          <p:nvPr/>
        </p:nvSpPr>
        <p:spPr>
          <a:xfrm>
            <a:off x="1362213" y="3675438"/>
            <a:ext cx="1131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contro schienale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1" name="Google Shape;401;p47"/>
          <p:cNvSpPr txBox="1"/>
          <p:nvPr/>
        </p:nvSpPr>
        <p:spPr>
          <a:xfrm>
            <a:off x="3398388" y="4669326"/>
            <a:ext cx="11313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2 giri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2" name="Google Shape;402;p47"/>
          <p:cNvSpPr txBox="1"/>
          <p:nvPr/>
        </p:nvSpPr>
        <p:spPr>
          <a:xfrm>
            <a:off x="5998888" y="4669326"/>
            <a:ext cx="11313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r>
              <a:rPr i="1" lang="it" sz="1000">
                <a:latin typeface="Proxima Nova"/>
                <a:ea typeface="Proxima Nova"/>
                <a:cs typeface="Proxima Nova"/>
                <a:sym typeface="Proxima Nova"/>
              </a:rPr>
              <a:t> giri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3" name="Google Shape;403;p47">
            <a:hlinkClick action="ppaction://hlinksldjump" r:id="rId7"/>
          </p:cNvPr>
          <p:cNvSpPr/>
          <p:nvPr/>
        </p:nvSpPr>
        <p:spPr>
          <a:xfrm>
            <a:off x="8526775" y="4481075"/>
            <a:ext cx="545400" cy="5259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Contenuto del Progetto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441625"/>
            <a:ext cx="8520600" cy="31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it">
                <a:solidFill>
                  <a:schemeClr val="dk1"/>
                </a:solidFill>
              </a:rPr>
              <a:t>Installazione </a:t>
            </a:r>
            <a:r>
              <a:rPr lang="it">
                <a:solidFill>
                  <a:schemeClr val="dk1"/>
                </a:solidFill>
              </a:rPr>
              <a:t>Realsense SDK su Raspberry Pi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it">
                <a:solidFill>
                  <a:schemeClr val="dk1"/>
                </a:solidFill>
              </a:rPr>
              <a:t>Creazione di un’interfaccia grafica </a:t>
            </a:r>
            <a:r>
              <a:rPr i="1" lang="it">
                <a:solidFill>
                  <a:schemeClr val="dk1"/>
                </a:solidFill>
              </a:rPr>
              <a:t>ad hoc</a:t>
            </a:r>
            <a:r>
              <a:rPr lang="it">
                <a:solidFill>
                  <a:schemeClr val="dk1"/>
                </a:solidFill>
              </a:rPr>
              <a:t> per memorizzare i dati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it">
                <a:solidFill>
                  <a:schemeClr val="dk1"/>
                </a:solidFill>
              </a:rPr>
              <a:t>Scelta di diversi </a:t>
            </a:r>
            <a:r>
              <a:rPr b="1" lang="it">
                <a:solidFill>
                  <a:schemeClr val="dk1"/>
                </a:solidFill>
              </a:rPr>
              <a:t>scenari </a:t>
            </a:r>
            <a:r>
              <a:rPr lang="it">
                <a:solidFill>
                  <a:schemeClr val="dk1"/>
                </a:solidFill>
              </a:rPr>
              <a:t>adatti per valutare il </a:t>
            </a:r>
            <a:r>
              <a:rPr b="1" lang="it">
                <a:solidFill>
                  <a:schemeClr val="dk1"/>
                </a:solidFill>
              </a:rPr>
              <a:t>tracking </a:t>
            </a:r>
            <a:r>
              <a:rPr lang="it">
                <a:solidFill>
                  <a:schemeClr val="dk1"/>
                </a:solidFill>
              </a:rPr>
              <a:t>della camera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it">
                <a:solidFill>
                  <a:schemeClr val="dk1"/>
                </a:solidFill>
              </a:rPr>
              <a:t>Valutazione dei diversi sensori (accelerometro e giroscopio)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it">
                <a:solidFill>
                  <a:schemeClr val="dk1"/>
                </a:solidFill>
              </a:rPr>
              <a:t>Registrazione </a:t>
            </a:r>
            <a:r>
              <a:rPr lang="it">
                <a:solidFill>
                  <a:schemeClr val="dk1"/>
                </a:solidFill>
              </a:rPr>
              <a:t>dei vari </a:t>
            </a:r>
            <a:r>
              <a:rPr b="1" lang="it">
                <a:solidFill>
                  <a:schemeClr val="dk1"/>
                </a:solidFill>
              </a:rPr>
              <a:t>dati </a:t>
            </a:r>
            <a:r>
              <a:rPr lang="it">
                <a:solidFill>
                  <a:schemeClr val="dk1"/>
                </a:solidFill>
              </a:rPr>
              <a:t>con vari esperimenti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it">
                <a:solidFill>
                  <a:schemeClr val="dk1"/>
                </a:solidFill>
              </a:rPr>
              <a:t>Analisi </a:t>
            </a:r>
            <a:r>
              <a:rPr lang="it">
                <a:solidFill>
                  <a:schemeClr val="dk1"/>
                </a:solidFill>
              </a:rPr>
              <a:t>dei dati in </a:t>
            </a:r>
            <a:r>
              <a:rPr i="1" lang="it">
                <a:solidFill>
                  <a:schemeClr val="dk1"/>
                </a:solidFill>
              </a:rPr>
              <a:t>Python</a:t>
            </a:r>
            <a:endParaRPr i="1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it">
                <a:solidFill>
                  <a:schemeClr val="dk1"/>
                </a:solidFill>
              </a:rPr>
              <a:t>Conclusioni con raccolta di </a:t>
            </a:r>
            <a:r>
              <a:rPr i="1" lang="it">
                <a:solidFill>
                  <a:schemeClr val="dk1"/>
                </a:solidFill>
              </a:rPr>
              <a:t>tips </a:t>
            </a:r>
            <a:r>
              <a:rPr lang="it">
                <a:solidFill>
                  <a:schemeClr val="dk1"/>
                </a:solidFill>
              </a:rPr>
              <a:t>per usi futuri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Scenari: Corto e Medio Raggio</a:t>
            </a:r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422200" y="1091525"/>
            <a:ext cx="5298000" cy="11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3 diversi ambienti per l’acquisizione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Esperimenti svolti nell’area evidenziata (1 metro x 1 metro)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Forme tracciate: </a:t>
            </a:r>
            <a:r>
              <a:rPr i="1" lang="it">
                <a:latin typeface="Proxima Nova"/>
                <a:ea typeface="Proxima Nova"/>
                <a:cs typeface="Proxima Nova"/>
                <a:sym typeface="Proxima Nova"/>
              </a:rPr>
              <a:t>Linea</a:t>
            </a: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i="1" lang="it">
                <a:latin typeface="Proxima Nova"/>
                <a:ea typeface="Proxima Nova"/>
                <a:cs typeface="Proxima Nova"/>
                <a:sym typeface="Proxima Nova"/>
              </a:rPr>
              <a:t>Cerchio </a:t>
            </a: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e </a:t>
            </a:r>
            <a:r>
              <a:rPr i="1" lang="it">
                <a:latin typeface="Proxima Nova"/>
                <a:ea typeface="Proxima Nova"/>
                <a:cs typeface="Proxima Nova"/>
                <a:sym typeface="Proxima Nova"/>
              </a:rPr>
              <a:t>Quadrato </a:t>
            </a: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(2D)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6000837" y="2435714"/>
            <a:ext cx="2454249" cy="272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8850" y="154925"/>
            <a:ext cx="2918221" cy="245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163475"/>
            <a:ext cx="5377003" cy="2804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Scenario Lungo Raggio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473325"/>
            <a:ext cx="4397100" cy="25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Ambienti differenti: </a:t>
            </a:r>
            <a:r>
              <a:rPr i="1" lang="it"/>
              <a:t>indoor </a:t>
            </a:r>
            <a:r>
              <a:rPr lang="it"/>
              <a:t>e </a:t>
            </a:r>
            <a:r>
              <a:rPr i="1" lang="it"/>
              <a:t>outdoor</a:t>
            </a:r>
            <a:endParaRPr i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/>
              <a:t>Indoor</a:t>
            </a:r>
            <a:r>
              <a:rPr lang="it"/>
              <a:t>: molti e riferimenti a diversa distanza, percorso di 20-30 m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/>
              <a:t>Outdoor</a:t>
            </a:r>
            <a:r>
              <a:rPr lang="it"/>
              <a:t>: percorso con ulivi e piante come ostacoli di 40-50 m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0" l="12874" r="9237" t="0"/>
          <a:stretch/>
        </p:blipFill>
        <p:spPr>
          <a:xfrm rot="-5400000">
            <a:off x="5871712" y="2170488"/>
            <a:ext cx="2162925" cy="3320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8186" y="196074"/>
            <a:ext cx="2709974" cy="237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Scenario Lunghissimo Raggio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557750"/>
            <a:ext cx="4369200" cy="20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Ambiente outdoor → </a:t>
            </a:r>
            <a:r>
              <a:rPr b="1" lang="it" sz="1400"/>
              <a:t>ciclabile</a:t>
            </a:r>
            <a:r>
              <a:rPr lang="it" sz="1400"/>
              <a:t> lunghezza 500 m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Per verificare il tracking in ambienti molto grandi con riferimenti lontanissimi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400"/>
              <a:t>Necessità di testare anche valori di </a:t>
            </a:r>
            <a:r>
              <a:rPr b="1" lang="it" sz="1400"/>
              <a:t>velocità</a:t>
            </a:r>
            <a:r>
              <a:rPr lang="it" sz="1400"/>
              <a:t> diversi ed accelerazioni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it" sz="1400"/>
              <a:t>Addendum</a:t>
            </a:r>
            <a:r>
              <a:rPr lang="it" sz="1400"/>
              <a:t>: confronto con GPS Garmin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 b="3416" l="10273" r="19550" t="2712"/>
          <a:stretch/>
        </p:blipFill>
        <p:spPr>
          <a:xfrm>
            <a:off x="5457425" y="1240950"/>
            <a:ext cx="3154525" cy="306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Acquisizione dei Dati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5858948" y="2586950"/>
            <a:ext cx="5883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→ 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938" y="1984695"/>
            <a:ext cx="2639601" cy="171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6000" y="2024727"/>
            <a:ext cx="2396299" cy="162993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2580648" y="2586950"/>
            <a:ext cx="5397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→ 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2750" y="2045925"/>
            <a:ext cx="2396300" cy="1587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172875" y="3924375"/>
            <a:ext cx="2396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Avvio del test da GUI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3253550" y="3924375"/>
            <a:ext cx="2396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Python script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6435950" y="3924375"/>
            <a:ext cx="2396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Proxima Nova"/>
                <a:ea typeface="Proxima Nova"/>
                <a:cs typeface="Proxima Nova"/>
                <a:sym typeface="Proxima Nova"/>
              </a:rPr>
              <a:t>Generazione file dati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Output della RealSense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11700" y="1168975"/>
            <a:ext cx="8520600" cy="31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" marR="381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translation: </a:t>
            </a:r>
            <a:r>
              <a:rPr lang="it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valori di traslazione rispetto agli assi cartesiani X, Y, Z, calcolati in metri (rispetto alla pos. iniziale)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38100" marR="38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it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velocity: </a:t>
            </a:r>
            <a:r>
              <a:rPr lang="it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moduli di componenti X, Y, Z dei vettori velocità, in m/s</a:t>
            </a:r>
            <a:endParaRPr b="1"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38100" marR="38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it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acceleration: </a:t>
            </a:r>
            <a:r>
              <a:rPr lang="it" sz="12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moduli di componenti X, Y, Z dei vettori accelerazione, in m/s^2</a:t>
            </a:r>
            <a:endParaRPr sz="12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38100" marR="38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38100" marR="38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it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rotation: </a:t>
            </a:r>
            <a:r>
              <a:rPr lang="it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componenti di rotazione in notazione di quaternioni Qi, Qj, Qk, Qr (rispetto alla pos. iniziale)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38100" marR="38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it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angular_velocity: </a:t>
            </a:r>
            <a:r>
              <a:rPr lang="it" sz="12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moduli di componenti X, Y, Z dei vettori velocità angolare, in rad/s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38100" marR="38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it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angular_acceleration: </a:t>
            </a:r>
            <a:r>
              <a:rPr lang="it" sz="12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moduli di componenti X, Y, Z dei vettori accelerazione angolare, in rad/s^2</a:t>
            </a:r>
            <a:endParaRPr sz="12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38100" marR="38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38100" marR="38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it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tracker_confidence: </a:t>
            </a:r>
            <a:r>
              <a:rPr lang="it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indice di confidenza su tracciamento istantaneo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38100" marR="38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it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mapper_confidence: </a:t>
            </a:r>
            <a:r>
              <a:rPr lang="it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indice di confidenza su tracciamento globale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292100" rtl="0" algn="just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erde menta mio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